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8" r:id="rId4"/>
  </p:sldMasterIdLst>
  <p:notesMasterIdLst>
    <p:notesMasterId r:id="rId24"/>
  </p:notesMasterIdLst>
  <p:handoutMasterIdLst>
    <p:handoutMasterId r:id="rId25"/>
  </p:handoutMasterIdLst>
  <p:sldIdLst>
    <p:sldId id="314" r:id="rId5"/>
    <p:sldId id="346" r:id="rId6"/>
    <p:sldId id="333" r:id="rId7"/>
    <p:sldId id="337" r:id="rId8"/>
    <p:sldId id="340" r:id="rId9"/>
    <p:sldId id="369" r:id="rId10"/>
    <p:sldId id="373" r:id="rId11"/>
    <p:sldId id="349" r:id="rId12"/>
    <p:sldId id="354" r:id="rId13"/>
    <p:sldId id="364" r:id="rId14"/>
    <p:sldId id="361" r:id="rId15"/>
    <p:sldId id="371" r:id="rId16"/>
    <p:sldId id="367" r:id="rId17"/>
    <p:sldId id="372" r:id="rId18"/>
    <p:sldId id="366" r:id="rId19"/>
    <p:sldId id="351" r:id="rId20"/>
    <p:sldId id="352" r:id="rId21"/>
    <p:sldId id="335" r:id="rId22"/>
    <p:sldId id="332" r:id="rId23"/>
  </p:sldIdLst>
  <p:sldSz cx="12192000" cy="6858000"/>
  <p:notesSz cx="6858000" cy="9144000"/>
  <p:defaultTextStyle>
    <a:defPPr>
      <a:defRPr lang="en-US"/>
    </a:defPPr>
    <a:lvl1pPr marL="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6194743-3C7C-499C-B327-CF08643433A4}">
          <p14:sldIdLst>
            <p14:sldId id="314"/>
            <p14:sldId id="346"/>
            <p14:sldId id="333"/>
            <p14:sldId id="337"/>
            <p14:sldId id="340"/>
            <p14:sldId id="369"/>
            <p14:sldId id="373"/>
            <p14:sldId id="349"/>
            <p14:sldId id="354"/>
            <p14:sldId id="364"/>
            <p14:sldId id="361"/>
            <p14:sldId id="371"/>
            <p14:sldId id="367"/>
            <p14:sldId id="372"/>
            <p14:sldId id="366"/>
            <p14:sldId id="351"/>
            <p14:sldId id="352"/>
            <p14:sldId id="335"/>
            <p14:sldId id="3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0F0F0"/>
    <a:srgbClr val="990000"/>
    <a:srgbClr val="F8F8F8"/>
    <a:srgbClr val="FAFAFA"/>
    <a:srgbClr val="EEEEEE"/>
    <a:srgbClr val="E8E8E8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Estilo o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7" autoAdjust="0"/>
    <p:restoredTop sz="95033" autoAdjust="0"/>
  </p:normalViewPr>
  <p:slideViewPr>
    <p:cSldViewPr snapToGrid="0" showGuides="1">
      <p:cViewPr varScale="1">
        <p:scale>
          <a:sx n="107" d="100"/>
          <a:sy n="107" d="100"/>
        </p:scale>
        <p:origin x="840" y="8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74" y="78"/>
      </p:cViewPr>
      <p:guideLst/>
    </p:cSldViewPr>
  </p:notesViewPr>
  <p:gridSpacing cx="1522800" cy="1522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B3E6E3-061B-41A2-BBDC-C5312A04A40A}" type="datetime1">
              <a:rPr lang="es-ES" smtClean="0"/>
              <a:t>01/02/2023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78FE58C-C1A6-4C4C-90C2-B7F5B0504B2D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145992C-CBBF-4F24-8325-F5CB0EAAC0E9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_tradnl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10E1E9A-E921-4174-A0FC-51868D7AC568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44216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600485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46442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45882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884872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784942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4197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318211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17804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13915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1907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2363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423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2756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224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404784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224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66084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83053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bienvenida e 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000" y="720000"/>
            <a:ext cx="6840000" cy="2880000"/>
          </a:xfrm>
        </p:spPr>
        <p:txBody>
          <a:bodyPr anchor="t" anchorCtr="0">
            <a:normAutofit/>
          </a:bodyPr>
          <a:lstStyle>
            <a:lvl1pPr algn="l">
              <a:defRPr sz="2600"/>
            </a:lvl1pPr>
          </a:lstStyle>
          <a:p>
            <a:r>
              <a:rPr lang="es-ES" dirty="0"/>
              <a:t>Ingrese aquí el título de la sección, actividad o clase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3701988"/>
            <a:ext cx="6840000" cy="155377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s-ES" dirty="0"/>
              <a:t>Ingrese aquí un texto descriptivo de esta actividad (opcional)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5224D71-97F5-4B9D-B11B-235152E09E96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64332D5-1933-C57D-42B6-183DC2A4C567}"/>
              </a:ext>
            </a:extLst>
          </p:cNvPr>
          <p:cNvSpPr/>
          <p:nvPr/>
        </p:nvSpPr>
        <p:spPr>
          <a:xfrm>
            <a:off x="720000" y="5598000"/>
            <a:ext cx="613813" cy="540000"/>
          </a:xfrm>
          <a:prstGeom prst="round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7EDCC3F-5122-AA78-5970-BD245E5794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27652" y="5598000"/>
            <a:ext cx="4320000" cy="540000"/>
          </a:xfrm>
          <a:solidFill>
            <a:schemeClr val="bg1">
              <a:lumMod val="75000"/>
            </a:schemeClr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>
                <a:solidFill>
                  <a:schemeClr val="bg1">
                    <a:lumMod val="10000"/>
                  </a:schemeClr>
                </a:solidFill>
                <a:latin typeface="+mn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Ingrese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aquí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nombre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requerido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239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AB3A384-AAB1-4A76-A43B-EFE930A802BF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3666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2160000"/>
          </a:xfrm>
        </p:spPr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F109E8-29A7-4A4D-BBAF-954B5246DC6B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1846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EDF4B7F-437B-43B6-8193-868254AADFEB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9166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720000"/>
            <a:ext cx="4140000" cy="810000"/>
          </a:xfrm>
        </p:spPr>
        <p:txBody>
          <a:bodyPr anchor="t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20001"/>
            <a:ext cx="6288812" cy="540946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719468"/>
            <a:ext cx="4139999" cy="44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FD9D2A0-9803-4B3F-A6B6-606959F35242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78198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9999" y="2340002"/>
            <a:ext cx="6840000" cy="37979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530001"/>
            <a:ext cx="6840000" cy="8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48CB6FA-6884-4007-A174-A67BE7A1CA93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2299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41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20000"/>
            <a:ext cx="6288812" cy="5417999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1729408"/>
            <a:ext cx="4140000" cy="4408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CA87387-1199-4F13-92EC-EA845724990E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22185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77B9E3-6C0A-45A5-BAE5-CD19B242173D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724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B41DD2C-FA4F-413E-A1B5-23565A0780B7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5893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68400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68400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0D82DBE2-B5E9-4999-A9C0-55ED93FCE73D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15808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107532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107532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89B7BC24-C90D-4DAD-A6CB-BBA58C4D57BB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0997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68400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43020"/>
            <a:ext cx="6840000" cy="144663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17D4995-77A4-48E5-92B1-2DC992A39FBB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93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107532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51898"/>
            <a:ext cx="10753200" cy="143775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E8112B3-1F24-452F-80DE-56BF301098EC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304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3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9B46DA2-8C2E-44C4-A865-CD3D33CFD45F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2616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2002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1525062-C568-4AE5-A98F-45E6D6D3E9AC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068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333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8"/>
            <a:ext cx="3330000" cy="348176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230000" y="1696688"/>
            <a:ext cx="333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000" y="2687287"/>
            <a:ext cx="3330000" cy="346623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EBA81B0-EA87-4E7B-A74D-942650D6BCED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60816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522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7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52000" y="1681163"/>
            <a:ext cx="522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2000" y="2656238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6653BDA-CE15-46D4-A5A4-C9E9758DEFB2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3966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88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2696FBB-EB5C-4293-9014-59E70AE1A5E6}" type="datetime1">
              <a:rPr lang="es-ES" noProof="0" smtClean="0"/>
              <a:t>01/02/2023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2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6276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90" r:id="rId3"/>
    <p:sldLayoutId id="2147483781" r:id="rId4"/>
    <p:sldLayoutId id="2147483791" r:id="rId5"/>
    <p:sldLayoutId id="2147483782" r:id="rId6"/>
    <p:sldLayoutId id="2147483792" r:id="rId7"/>
    <p:sldLayoutId id="2147483783" r:id="rId8"/>
    <p:sldLayoutId id="2147483793" r:id="rId9"/>
    <p:sldLayoutId id="2147483784" r:id="rId10"/>
    <p:sldLayoutId id="2147483794" r:id="rId11"/>
    <p:sldLayoutId id="2147483785" r:id="rId12"/>
    <p:sldLayoutId id="2147483786" r:id="rId13"/>
    <p:sldLayoutId id="2147483787" r:id="rId14"/>
    <p:sldLayoutId id="2147483795" r:id="rId15"/>
    <p:sldLayoutId id="2147483788" r:id="rId16"/>
    <p:sldLayoutId id="214748378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FE5A-2FB8-AE9F-1D0D-204792F34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940" y="3119438"/>
            <a:ext cx="10390120" cy="619123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Acumulación de Flujo 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- Flow </a:t>
            </a:r>
            <a:r>
              <a:rPr lang="es-CO" sz="3600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Accumulation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- </a:t>
            </a:r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FAC</a:t>
            </a:r>
            <a:endParaRPr lang="en-US" sz="3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DB9E084-28B8-DC3F-A193-7DE7F45A04E2}"/>
              </a:ext>
            </a:extLst>
          </p:cNvPr>
          <p:cNvSpPr txBox="1">
            <a:spLocks/>
          </p:cNvSpPr>
          <p:nvPr/>
        </p:nvSpPr>
        <p:spPr>
          <a:xfrm>
            <a:off x="0" y="6410961"/>
            <a:ext cx="12192000" cy="44703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chemeClr val="bg1">
                    <a:lumMod val="25000"/>
                  </a:schemeClr>
                </a:solidFill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github.com/rcfdtools/R.LTWB</a:t>
            </a:r>
            <a:endParaRPr lang="es-CO" sz="2000" dirty="0">
              <a:solidFill>
                <a:schemeClr val="bg1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AD67B17-5A76-A6EC-F317-9014601168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0000" y="270000"/>
            <a:ext cx="1800000" cy="61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129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126">
        <p:fade/>
      </p:transition>
    </mc:Choice>
    <mc:Fallback xmlns="">
      <p:transition spd="med" advTm="4126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R.LTWB">
            <a:extLst>
              <a:ext uri="{FF2B5EF4-FFF2-40B4-BE49-F238E27FC236}">
                <a16:creationId xmlns:a16="http://schemas.microsoft.com/office/drawing/2014/main" id="{1B770A5A-3DE1-CF0D-F0A4-8FC566723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7200000" cy="386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R.LTWB">
            <a:extLst>
              <a:ext uri="{FF2B5EF4-FFF2-40B4-BE49-F238E27FC236}">
                <a16:creationId xmlns:a16="http://schemas.microsoft.com/office/drawing/2014/main" id="{A9654646-F634-E733-C58D-4B02CEE6A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000" y="1495875"/>
            <a:ext cx="7200000" cy="386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R.LTWB">
            <a:extLst>
              <a:ext uri="{FF2B5EF4-FFF2-40B4-BE49-F238E27FC236}">
                <a16:creationId xmlns:a16="http://schemas.microsoft.com/office/drawing/2014/main" id="{6473E2CD-3F2D-F846-1D8F-50CFDC256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000" y="2991750"/>
            <a:ext cx="7200000" cy="386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9728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822">
        <p:fade/>
      </p:transition>
    </mc:Choice>
    <mc:Fallback xmlns="">
      <p:transition spd="med" advTm="7822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.LTWB">
            <a:extLst>
              <a:ext uri="{FF2B5EF4-FFF2-40B4-BE49-F238E27FC236}">
                <a16:creationId xmlns:a16="http://schemas.microsoft.com/office/drawing/2014/main" id="{4DD2A535-B4C1-1059-81A6-B745185CE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5675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209">
        <p:fade/>
      </p:transition>
    </mc:Choice>
    <mc:Fallback xmlns="">
      <p:transition spd="med" advTm="11209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2884044" y="2909331"/>
            <a:ext cx="6423912" cy="10393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Recodificación</a:t>
            </a:r>
            <a:r>
              <a:rPr lang="es-CO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de direcciones de flujo </a:t>
            </a:r>
            <a:r>
              <a:rPr lang="es-CO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con algebra de mapas </a:t>
            </a:r>
            <a:endParaRPr lang="en-US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84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586">
        <p:fade/>
      </p:transition>
    </mc:Choice>
    <mc:Fallback xmlns="">
      <p:transition spd="med" advTm="4586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0D5A7A5-62A9-7D03-1DBB-E16C1A294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494" y="172572"/>
            <a:ext cx="11681011" cy="912158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0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 formato </a:t>
            </a:r>
            <a:r>
              <a:rPr lang="es-CO" sz="2000" b="1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rcfdtools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: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"==1, 20,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"==2, 21,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"==4, 22,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"==8, 23,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"==16, 24,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"==32, 25,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"==64, 26,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"==128, 27, 255))))))))</a:t>
            </a:r>
          </a:p>
        </p:txBody>
      </p:sp>
      <p:pic>
        <p:nvPicPr>
          <p:cNvPr id="4099" name="Picture 3" descr="R.LTWB">
            <a:extLst>
              <a:ext uri="{FF2B5EF4-FFF2-40B4-BE49-F238E27FC236}">
                <a16:creationId xmlns:a16="http://schemas.microsoft.com/office/drawing/2014/main" id="{0A873812-8B6B-C5C0-0274-3FA5B000D0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218" y="1102660"/>
            <a:ext cx="8921564" cy="4219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BAB41D7-AB72-46ED-30BC-ABA23CE4593A}"/>
              </a:ext>
            </a:extLst>
          </p:cNvPr>
          <p:cNvSpPr txBox="1">
            <a:spLocks/>
          </p:cNvSpPr>
          <p:nvPr/>
        </p:nvSpPr>
        <p:spPr>
          <a:xfrm>
            <a:off x="255494" y="5403476"/>
            <a:ext cx="11681011" cy="128195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20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De formato </a:t>
            </a:r>
            <a:r>
              <a:rPr lang="es-CO" sz="2000" b="1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rcfdtools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: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ASTERFdrrcfdtools.tif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"==20, 2,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ASTERFdrrcfdtools.tif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"==21, 3,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ASTERFdrrcfdtools.tif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"==22, 4,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ASTERFdrrcfdtools.tif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"==23, 5,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ASTERFdrrcfdtools.tif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"==24, 6,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ASTERFdrrcfdtools.tif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"==25, 7,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ASTERFdrrcfdtools.tif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"==26, 0, Con("</a:t>
            </a:r>
            <a:r>
              <a:rPr lang="es-CO" sz="20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ASTERFdrrcfdtools.tif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"==27, 1, 255))))))))</a:t>
            </a:r>
          </a:p>
        </p:txBody>
      </p:sp>
    </p:spTree>
    <p:extLst>
      <p:ext uri="{BB962C8B-B14F-4D97-AF65-F5344CB8AC3E}">
        <p14:creationId xmlns:p14="http://schemas.microsoft.com/office/powerpoint/2010/main" val="2746613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203">
        <p:fade/>
      </p:transition>
    </mc:Choice>
    <mc:Fallback xmlns="">
      <p:transition spd="med" advTm="8203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.LTWB">
            <a:extLst>
              <a:ext uri="{FF2B5EF4-FFF2-40B4-BE49-F238E27FC236}">
                <a16:creationId xmlns:a16="http://schemas.microsoft.com/office/drawing/2014/main" id="{354CAB80-0B4E-E5A7-6DC0-465A51BBC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32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368">
        <p:fade/>
      </p:transition>
    </mc:Choice>
    <mc:Fallback xmlns="">
      <p:transition spd="med" advTm="5368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.LTWB">
            <a:extLst>
              <a:ext uri="{FF2B5EF4-FFF2-40B4-BE49-F238E27FC236}">
                <a16:creationId xmlns:a16="http://schemas.microsoft.com/office/drawing/2014/main" id="{2E35588E-1AA9-C690-D196-81209BFBE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006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735">
        <p:fade/>
      </p:transition>
    </mc:Choice>
    <mc:Fallback xmlns="">
      <p:transition spd="med" advTm="5735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Actividades</a:t>
            </a:r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complementarias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13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145">
        <p:fade/>
      </p:transition>
    </mc:Choice>
    <mc:Fallback xmlns="">
      <p:transition spd="med" advTm="3145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1703" y="2758888"/>
            <a:ext cx="7388593" cy="1481418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En la guía de clase, se encuentran listadas las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actividades adicionales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que los estudiantes deben desarrollar y documentar para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complementar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los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conocimientos y alcances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definidos en este curso.</a:t>
            </a:r>
            <a:b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</a:br>
            <a:endParaRPr lang="es-CO" sz="2400" dirty="0">
              <a:effectLst/>
              <a:latin typeface="Segoe UI" panose="020B0502040204020203" pitchFamily="34" charset="0"/>
              <a:ea typeface="Calibri" panose="020F0502020204030204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raphic 2" descr="Pencil outline">
            <a:extLst>
              <a:ext uri="{FF2B5EF4-FFF2-40B4-BE49-F238E27FC236}">
                <a16:creationId xmlns:a16="http://schemas.microsoft.com/office/drawing/2014/main" id="{5F08D159-B017-469F-903F-B7D69E288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35999" y="2038888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19">
        <p:fade/>
      </p:transition>
    </mc:Choice>
    <mc:Fallback xmlns="">
      <p:transition spd="med" advTm="10019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5518" y="3017884"/>
            <a:ext cx="8280964" cy="1374822"/>
          </a:xfrm>
        </p:spPr>
        <p:txBody>
          <a:bodyPr anchor="t" anchorCtr="0">
            <a:normAutofit fontScale="90000"/>
          </a:bodyPr>
          <a:lstStyle/>
          <a:p>
            <a:pPr algn="ctr"/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Para completar la marcación de direcciones de flujo a partir de modelos digitales de elevación, consulta la guía de clase detallada de esta actividad. Si necesitas ayuda, da clic en el enlace Ayuda o Colabora, que se encuentra en el enlace adjunto de la descripción.</a:t>
            </a:r>
          </a:p>
        </p:txBody>
      </p:sp>
      <p:pic>
        <p:nvPicPr>
          <p:cNvPr id="7" name="Graphic 6" descr="Brain in head outline">
            <a:extLst>
              <a:ext uri="{FF2B5EF4-FFF2-40B4-BE49-F238E27FC236}">
                <a16:creationId xmlns:a16="http://schemas.microsoft.com/office/drawing/2014/main" id="{558C73EA-685A-D995-6DC5-F9B5971A5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800" y="210348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5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615">
        <p:fade/>
      </p:transition>
    </mc:Choice>
    <mc:Fallback xmlns="">
      <p:transition spd="med" advTm="9615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B25DE-F807-950C-2C5E-1A42B7358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27320"/>
            <a:ext cx="12192000" cy="457200"/>
          </a:xfrm>
        </p:spPr>
        <p:txBody>
          <a:bodyPr anchor="t" anchorCtr="0">
            <a:noAutofit/>
          </a:bodyPr>
          <a:lstStyle/>
          <a:p>
            <a:pPr algn="ctr"/>
            <a:r>
              <a:rPr lang="es-ES" sz="2000" dirty="0">
                <a:solidFill>
                  <a:schemeClr val="bg1">
                    <a:lumMod val="25000"/>
                  </a:schemeClr>
                </a:solidFill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github.com/rcfdtools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7AB407-904A-E151-6C67-5DFCB5F840AF}"/>
              </a:ext>
            </a:extLst>
          </p:cNvPr>
          <p:cNvSpPr>
            <a:spLocks noChangeAspect="1"/>
          </p:cNvSpPr>
          <p:nvPr/>
        </p:nvSpPr>
        <p:spPr>
          <a:xfrm>
            <a:off x="4296000" y="1627320"/>
            <a:ext cx="3600000" cy="36000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49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951">
        <p:fade/>
      </p:transition>
    </mc:Choice>
    <mc:Fallback xmlns="">
      <p:transition spd="med" advTm="59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828" y="2343987"/>
            <a:ext cx="8852344" cy="2170026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Esta grilla define la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dirección de la máxima pendiente 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del terreno para cada celda utilizando el modelo de relleno de sumideros - FIL. Esta capa es usada para a través del algoritmo de acumulación, crear el mapa discreto de acumulación de celdas que convergen hacia celdas más bajas y da como resultado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ocho posibles direcciones en cada celda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8563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769">
        <p:fade/>
      </p:transition>
    </mc:Choice>
    <mc:Fallback xmlns="">
      <p:transition spd="med" advTm="15769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47949"/>
            <a:ext cx="9387447" cy="5621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Objetivos</a:t>
            </a:r>
            <a:endParaRPr lang="en-US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888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77">
        <p:fade/>
      </p:transition>
    </mc:Choice>
    <mc:Fallback xmlns="">
      <p:transition spd="med" advTm="1977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1508" y="2013138"/>
            <a:ext cx="6748984" cy="2831724"/>
          </a:xfrm>
        </p:spPr>
        <p:txBody>
          <a:bodyPr anchor="t" anchorCtr="0">
            <a:noAutofit/>
          </a:bodyPr>
          <a:lstStyle/>
          <a:p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Crear y validar el mapa de direcciones de flujo.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 partir de la tabla de atributos de direcciones, crear un gráfico de conteo para evaluar la dirección predominante del flujo.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Homologar mapas de direcciones de flujo a través de la calculadora ráster.</a:t>
            </a:r>
          </a:p>
        </p:txBody>
      </p:sp>
      <p:pic>
        <p:nvPicPr>
          <p:cNvPr id="2" name="Graphic 1" descr="Rocket outline">
            <a:extLst>
              <a:ext uri="{FF2B5EF4-FFF2-40B4-BE49-F238E27FC236}">
                <a16:creationId xmlns:a16="http://schemas.microsoft.com/office/drawing/2014/main" id="{43BD3494-9EEE-2F7B-FEF3-89E8690B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38842" y="1959349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67C3D191-70DD-8A70-18C0-501FCA48E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38842" y="2646763"/>
            <a:ext cx="540000" cy="540000"/>
          </a:xfrm>
          <a:prstGeom prst="rect">
            <a:avLst/>
          </a:prstGeom>
        </p:spPr>
      </p:pic>
      <p:pic>
        <p:nvPicPr>
          <p:cNvPr id="5" name="Graphic 4" descr="Rocket outline">
            <a:extLst>
              <a:ext uri="{FF2B5EF4-FFF2-40B4-BE49-F238E27FC236}">
                <a16:creationId xmlns:a16="http://schemas.microsoft.com/office/drawing/2014/main" id="{014A02A8-2823-CD4F-D3FF-4F8C75A374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38842" y="3923753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66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300">
        <p:fade/>
      </p:transition>
    </mc:Choice>
    <mc:Fallback xmlns="">
      <p:transition spd="med" advTm="103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Conceptos generales </a:t>
            </a:r>
            <a:r>
              <a:rPr lang="es-CO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de direcciones de flujo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763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753">
        <p:fade/>
      </p:transition>
    </mc:Choice>
    <mc:Fallback xmlns="">
      <p:transition spd="med" advTm="2753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E36E08F-6E59-84DF-56D5-B5C07F006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9054353" cy="41969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588213-2106-F9C1-4BB4-88C8C31090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945" y="3838477"/>
            <a:ext cx="5936055" cy="301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553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706">
        <p:fade/>
      </p:transition>
    </mc:Choice>
    <mc:Fallback xmlns="">
      <p:transition spd="med" advTm="10706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Procedimiento</a:t>
            </a:r>
            <a:r>
              <a:rPr lang="es-ES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general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32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196">
        <p:fade/>
      </p:transition>
    </mc:Choice>
    <mc:Fallback xmlns="">
      <p:transition spd="med" advTm="4196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79E3831-A262-5346-EE12-25E14B7A0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5292" y="5334001"/>
            <a:ext cx="2627061" cy="1425390"/>
          </a:xfrm>
        </p:spPr>
        <p:txBody>
          <a:bodyPr anchor="t" anchorCtr="0">
            <a:normAutofit/>
          </a:bodyPr>
          <a:lstStyle/>
          <a:p>
            <a:pPr algn="r"/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Convenciones generales en diagramas: clases de entidad en azul, </a:t>
            </a:r>
            <a:r>
              <a:rPr lang="es-CO" sz="1200" b="0" i="1" dirty="0" err="1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datasets</a:t>
            </a:r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 en gris oscuro, grillas en color verde, geo-procesos en rojo, procesos automáticos o semiautomáticos en guiones rojos y procesos manuales en amarillo. Líneas conectoras con guiones corresponden a procedimientos opcionales.</a:t>
            </a:r>
            <a:endParaRPr lang="es-CO" sz="2000" b="1" i="1" dirty="0">
              <a:solidFill>
                <a:schemeClr val="bg1">
                  <a:lumMod val="25000"/>
                </a:schemeClr>
              </a:solidFill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CEB0FA2-E0A5-EA02-8D39-3F8D3ADF93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471177" y="684305"/>
            <a:ext cx="7249645" cy="548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638">
        <p:fade/>
      </p:transition>
    </mc:Choice>
    <mc:Fallback xmlns="">
      <p:transition spd="med" advTm="9638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.LTWB">
            <a:extLst>
              <a:ext uri="{FF2B5EF4-FFF2-40B4-BE49-F238E27FC236}">
                <a16:creationId xmlns:a16="http://schemas.microsoft.com/office/drawing/2014/main" id="{A74B0166-49C9-9DA5-337D-5DC1B45A4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886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979">
        <p:fade/>
      </p:transition>
    </mc:Choice>
    <mc:Fallback xmlns="">
      <p:transition spd="med" advTm="7979">
        <p:fade/>
      </p:transition>
    </mc:Fallback>
  </mc:AlternateContent>
</p:sld>
</file>

<file path=ppt/theme/theme1.xml><?xml version="1.0" encoding="utf-8"?>
<a:theme xmlns:a="http://schemas.openxmlformats.org/drawingml/2006/main" name="Tema de R.TeachingResearchGuide">
  <a:themeElements>
    <a:clrScheme name="R.TeachingResearchGuide">
      <a:dk1>
        <a:sysClr val="windowText" lastClr="000000"/>
      </a:dk1>
      <a:lt1>
        <a:srgbClr val="F8F8F8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990000"/>
      </a:hlink>
      <a:folHlink>
        <a:srgbClr val="919191"/>
      </a:folHlink>
    </a:clrScheme>
    <a:fontScheme name="R.TeachingResearchGuide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" id="{5A35A6FC-B87C-4B67-9B88-2A7DF7702ABE}" vid="{05B25DEA-0386-406F-A99F-5BE9D4B84DC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bookType xmlns="bf3e1746-bde1-4d6e-9c3f-7182572f7502" xsi:nil="true"/>
    <CultureName xmlns="bf3e1746-bde1-4d6e-9c3f-7182572f7502" xsi:nil="true"/>
    <Students xmlns="bf3e1746-bde1-4d6e-9c3f-7182572f7502">
      <UserInfo>
        <DisplayName/>
        <AccountId xsi:nil="true"/>
        <AccountType/>
      </UserInfo>
    </Students>
    <Distribution_Groups xmlns="bf3e1746-bde1-4d6e-9c3f-7182572f7502" xsi:nil="true"/>
    <FolderType xmlns="bf3e1746-bde1-4d6e-9c3f-7182572f7502" xsi:nil="true"/>
    <Student_Groups xmlns="bf3e1746-bde1-4d6e-9c3f-7182572f7502">
      <UserInfo>
        <DisplayName/>
        <AccountId xsi:nil="true"/>
        <AccountType/>
      </UserInfo>
    </Student_Groups>
    <Self_Registration_Enabled xmlns="bf3e1746-bde1-4d6e-9c3f-7182572f7502" xsi:nil="true"/>
    <TeamsChannelId xmlns="bf3e1746-bde1-4d6e-9c3f-7182572f7502" xsi:nil="true"/>
    <IsNotebookLocked xmlns="bf3e1746-bde1-4d6e-9c3f-7182572f7502" xsi:nil="true"/>
    <DefaultSectionNames xmlns="bf3e1746-bde1-4d6e-9c3f-7182572f7502" xsi:nil="true"/>
    <Is_Collaboration_Space_Locked xmlns="bf3e1746-bde1-4d6e-9c3f-7182572f7502" xsi:nil="true"/>
    <Invited_Teachers xmlns="bf3e1746-bde1-4d6e-9c3f-7182572f7502" xsi:nil="true"/>
    <Math_Settings xmlns="bf3e1746-bde1-4d6e-9c3f-7182572f7502" xsi:nil="true"/>
    <Templates xmlns="bf3e1746-bde1-4d6e-9c3f-7182572f7502" xsi:nil="true"/>
    <Has_Teacher_Only_SectionGroup xmlns="bf3e1746-bde1-4d6e-9c3f-7182572f7502" xsi:nil="true"/>
    <AppVersion xmlns="bf3e1746-bde1-4d6e-9c3f-7182572f7502" xsi:nil="true"/>
    <Invited_Students xmlns="bf3e1746-bde1-4d6e-9c3f-7182572f7502" xsi:nil="true"/>
    <Owner xmlns="bf3e1746-bde1-4d6e-9c3f-7182572f7502">
      <UserInfo>
        <DisplayName/>
        <AccountId xsi:nil="true"/>
        <AccountType/>
      </UserInfo>
    </Owner>
    <Teachers xmlns="bf3e1746-bde1-4d6e-9c3f-7182572f7502">
      <UserInfo>
        <DisplayName/>
        <AccountId xsi:nil="true"/>
        <AccountType/>
      </UserInfo>
    </Teachers>
    <LMS_Mappings xmlns="bf3e1746-bde1-4d6e-9c3f-7182572f750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89011499791B4EB69D0A56FFA67F2B" ma:contentTypeVersion="30" ma:contentTypeDescription="Create a new document." ma:contentTypeScope="" ma:versionID="f76dc847e91b26043a9f85409c9c8da8">
  <xsd:schema xmlns:xsd="http://www.w3.org/2001/XMLSchema" xmlns:xs="http://www.w3.org/2001/XMLSchema" xmlns:p="http://schemas.microsoft.com/office/2006/metadata/properties" xmlns:ns3="bf3e1746-bde1-4d6e-9c3f-7182572f7502" xmlns:ns4="14224164-2045-4b51-92bb-313d0f626d83" targetNamespace="http://schemas.microsoft.com/office/2006/metadata/properties" ma:root="true" ma:fieldsID="e77e75136ac7a83ebab10a30c2d6fe6c" ns3:_="" ns4:_="">
    <xsd:import namespace="bf3e1746-bde1-4d6e-9c3f-7182572f7502"/>
    <xsd:import namespace="14224164-2045-4b51-92bb-313d0f626d8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3e1746-bde1-4d6e-9c3f-7182572f7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MediaServiceAutoTags" ma:index="33" nillable="true" ma:displayName="Tags" ma:internalName="MediaServiceAutoTags" ma:readOnly="true">
      <xsd:simpleType>
        <xsd:restriction base="dms:Text"/>
      </xsd:simpleType>
    </xsd:element>
    <xsd:element name="MediaServiceOCR" ma:index="3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7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224164-2045-4b51-92bb-313d0f626d83" elementFormDefault="qualified">
    <xsd:import namespace="http://schemas.microsoft.com/office/2006/documentManagement/types"/>
    <xsd:import namespace="http://schemas.microsoft.com/office/infopath/2007/PartnerControls"/>
    <xsd:element name="SharedWithUsers" ma:index="3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3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024FD56-CE1B-42FC-9E83-BFBF160724C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DD01B8-816B-49B7-8C81-03AB51D87C54}">
  <ds:schemaRefs>
    <ds:schemaRef ds:uri="http://schemas.microsoft.com/office/2006/metadata/properties"/>
    <ds:schemaRef ds:uri="http://purl.org/dc/dcmitype/"/>
    <ds:schemaRef ds:uri="14224164-2045-4b51-92bb-313d0f626d83"/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bf3e1746-bde1-4d6e-9c3f-7182572f7502"/>
  </ds:schemaRefs>
</ds:datastoreItem>
</file>

<file path=customXml/itemProps3.xml><?xml version="1.0" encoding="utf-8"?>
<ds:datastoreItem xmlns:ds="http://schemas.openxmlformats.org/officeDocument/2006/customXml" ds:itemID="{A129B439-51BE-4A7D-9272-FBD057297E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3e1746-bde1-4d6e-9c3f-7182572f7502"/>
    <ds:schemaRef ds:uri="14224164-2045-4b51-92bb-313d0f626d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Plantilla_PPTX_Videos</Template>
  <TotalTime>1745</TotalTime>
  <Words>472</Words>
  <Application>Microsoft Office PowerPoint</Application>
  <PresentationFormat>Widescreen</PresentationFormat>
  <Paragraphs>34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Segoe UI</vt:lpstr>
      <vt:lpstr>Segoe UI Light</vt:lpstr>
      <vt:lpstr>Tema de R.TeachingResearchGuide</vt:lpstr>
      <vt:lpstr>Acumulación de Flujo - Flow Accumulation - FAC</vt:lpstr>
      <vt:lpstr>Esta grilla define la dirección de la máxima pendiente del terreno para cada celda utilizando el modelo de relleno de sumideros - FIL. Esta capa es usada para a través del algoritmo de acumulación, crear el mapa discreto de acumulación de celdas que convergen hacia celdas más bajas y da como resultado ocho posibles direcciones en cada celda.</vt:lpstr>
      <vt:lpstr>PowerPoint Presentation</vt:lpstr>
      <vt:lpstr>Crear y validar el mapa de direcciones de flujo.  A partir de la tabla de atributos de direcciones, crear un gráfico de conteo para evaluar la dirección predominante del flujo.  Homologar mapas de direcciones de flujo a través de la calculadora ráster.</vt:lpstr>
      <vt:lpstr>PowerPoint Presentation</vt:lpstr>
      <vt:lpstr>PowerPoint Presentation</vt:lpstr>
      <vt:lpstr>PowerPoint Presentation</vt:lpstr>
      <vt:lpstr>Convenciones generales en diagramas: clases de entidad en azul, datasets en gris oscuro, grillas en color verde, geo-procesos en rojo, procesos automáticos o semiautomáticos en guiones rojos y procesos manuales en amarillo. Líneas conectoras con guiones corresponden a procedimientos opcionales.</vt:lpstr>
      <vt:lpstr>PowerPoint Presentation</vt:lpstr>
      <vt:lpstr>PowerPoint Presentation</vt:lpstr>
      <vt:lpstr>PowerPoint Presentation</vt:lpstr>
      <vt:lpstr>PowerPoint Presentation</vt:lpstr>
      <vt:lpstr>A formato rcfdtools: Con("ASTERFdr.tif"==1, 20, Con("ASTERFdr.tif"==2, 21, Con("ASTERFdr.tif"==4, 22, Con("ASTERFdr.tif"==8, 23, Con("ASTERFdr.tif"==16, 24, Con("ASTERFdr.tif"==32, 25, Con("ASTERFdr.tif"==64, 26, Con("ASTERFdr.tif"==128, 27, 255))))))))</vt:lpstr>
      <vt:lpstr>PowerPoint Presentation</vt:lpstr>
      <vt:lpstr>PowerPoint Presentation</vt:lpstr>
      <vt:lpstr>PowerPoint Presentation</vt:lpstr>
      <vt:lpstr>En la guía de clase, se encuentran listadas las actividades adicionales que los estudiantes deben desarrollar y documentar para complementar los conocimientos y alcances definidos en este curso. </vt:lpstr>
      <vt:lpstr>Para completar la marcación de direcciones de flujo a partir de modelos digitales de elevación, consulta la guía de clase detallada de esta actividad. Si necesitas ayuda, da clic en el enlace Ayuda o Colabora, que se encuentra en el enlace adjunto de la descripción.</vt:lpstr>
      <vt:lpstr>github.com/rcfdtools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DAVID RODRIGUEZ ACEVEDO</dc:creator>
  <cp:lastModifiedBy>WILLIAM RICARDO AGUILAR PIÑA</cp:lastModifiedBy>
  <cp:revision>118</cp:revision>
  <dcterms:created xsi:type="dcterms:W3CDTF">2022-08-04T19:07:18Z</dcterms:created>
  <dcterms:modified xsi:type="dcterms:W3CDTF">2023-02-01T20:26:58Z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0x010100C089011499791B4EB69D0A56FFA67F2B</vt:lpwstr>
  </property>
  <property fmtid="{D5CDD505-2E9C-101B-9397-08002B2CF9AE}" pid="3" name="Order">
    <vt:r8>74062900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